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33"/>
    <a:srgbClr val="CC0066"/>
    <a:srgbClr val="FF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C823-EF85-4CF8-9920-A0AD73FECA78}" type="datetimeFigureOut">
              <a:rPr lang="it-IT" smtClean="0"/>
              <a:pPr/>
              <a:t>26/04/17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B906-3BC6-4C17-8C64-7B3236E3E1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07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1A54-0602-7D49-A58B-83B770F018E6}" type="datetimeFigureOut">
              <a:rPr lang="it-IT" smtClean="0"/>
              <a:pPr/>
              <a:t>26/04/17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89C9-EB54-7346-9995-E51CD98F7C4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97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1A54-0602-7D49-A58B-83B770F018E6}" type="datetimeFigureOut">
              <a:rPr lang="it-IT" smtClean="0"/>
              <a:pPr/>
              <a:t>26/04/17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89C9-EB54-7346-9995-E51CD98F7C4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84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51A54-0602-7D49-A58B-83B770F018E6}" type="datetimeFigureOut">
              <a:rPr lang="it-IT" smtClean="0"/>
              <a:pPr/>
              <a:t>26/04/17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89C9-EB54-7346-9995-E51CD98F7C45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7" name="Immagine 6" descr="UNC_Logo16-3_PICCOLO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" y="9"/>
            <a:ext cx="1019842" cy="790575"/>
          </a:xfrm>
          <a:prstGeom prst="rect">
            <a:avLst/>
          </a:prstGeom>
        </p:spPr>
      </p:pic>
      <p:pic>
        <p:nvPicPr>
          <p:cNvPr id="8" name="Immagine 7" descr="UNC_Logo16-3_PICCOLO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781" y="9"/>
            <a:ext cx="1019842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gres&amp;cd=&amp;cad=rja&amp;uact=8&amp;ved=0ahUKEwjB3YzTp8LTAhVCwBQKHTPtC1kQjRwIBw&amp;url=http://www.ilfattoalimentare.it/offerte-speciali-supermercati.html&amp;psig=AFQjCNEHMOBTPi3dWTsUw1ZZ2aoMYUPUzQ&amp;ust=1493302552362789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gres&amp;cd=&amp;cad=rja&amp;uact=8&amp;ved=0ahUKEwiE-tKgn8LTAhVE7BQKHZ3wBKIQjRwIBw&amp;url=http://www.pittimmagine.com/corporate/fairs/taste/specials/dictionary.html&amp;psig=AFQjCNE45ESR_GkuZCnXaVVQZbGnPrmu0Q&amp;ust=1493300265259219" TargetMode="External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google.it/url?sa=i&amp;rct=j&amp;q=&amp;esrc=s&amp;source=imgres&amp;cd=&amp;cad=rja&amp;uact=8&amp;ved=0ahUKEwii_bHIgsLTAhWJOxoKHZjgDBYQjRwIBw&amp;url=http://www.baulevolante.it/prodotto/borsa-termica-per-surgelati-cm-50x58/&amp;psig=AFQjCNF5MWju9O-QOzw2-10q3dk1uuSfmA&amp;ust=1493292597977634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it/url?sa=i&amp;rct=j&amp;q=&amp;esrc=s&amp;source=imgres&amp;cd=&amp;cad=rja&amp;uact=8&amp;ved=0ahUKEwiM5eOGgsLTAhXQzRoKHUl5DVUQjRwIBw&amp;url=http://justy.pl/artykuly-w-promocji,9,pl,news,9,1,2.html&amp;psig=AFQjCNFa20c9Rt-D4JuDdhagsFCA7cCAGw&amp;ust=14932924288781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it/url?sa=i&amp;rct=j&amp;q=&amp;esrc=s&amp;source=imgres&amp;cd=&amp;cad=rja&amp;uact=8&amp;ved=0ahUKEwj2lc2MjcLTAhVBvhQKHXkCBk4QjRwIBw&amp;url=http://www.teleborsa.it/News/2016/09/09/la-sicurezza-per-la-salute-spinge-i-consumi-di-prodotti-biologici-217.html&amp;psig=AFQjCNGS6JfLED8nuxxpx7jpzmG_FEucFg&amp;ust=14932954249473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://www.google.it/url?sa=i&amp;rct=j&amp;q=&amp;esrc=s&amp;source=imgres&amp;cd=&amp;cad=rja&amp;uact=8&amp;ved=0ahUKEwiL__yXpcLTAhUCUhQKHQaGBNkQjRwIBw&amp;url=http://www.datamanager.it/2016/07/depressione-frutta-verdura-un-toccasana-lumore/&amp;psig=AFQjCNGwjdFgfppeokN-MHDwnWYC038tdA&amp;ust=1493301891800123" TargetMode="External"/><Relationship Id="rId5" Type="http://schemas.openxmlformats.org/officeDocument/2006/relationships/image" Target="../media/image16.jpeg"/><Relationship Id="rId6" Type="http://schemas.openxmlformats.org/officeDocument/2006/relationships/hyperlink" Target="http://www.google.it/url?sa=i&amp;rct=j&amp;q=&amp;esrc=s&amp;source=imgres&amp;cd=&amp;cad=rja&amp;uact=8&amp;ved=0ahUKEwip1rPNpcLTAhVMsxQKHQOfCVEQjRwIBw&amp;url=http://www.ilfoglio.it/manuale-di-conversazione/2013/04/05/news/i-surgelati-7179/&amp;psig=AFQjCNGSvEVeBIoZgNq00OVKkETYxOIdOA&amp;ust=1493301965398920" TargetMode="Externa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it/url?sa=i&amp;rct=j&amp;q=&amp;esrc=s&amp;source=imgres&amp;cd=&amp;cad=rja&amp;uact=8&amp;ved=0ahUKEwjX4OfTpMLTAhXDWRQKHTs7CL8QjRwIBw&amp;url=http://www.lcgealgestionealimentare.it/ingrosso-alimentari-roma/&amp;psig=AFQjCNH0BJpwXPwYvkl07G_wp2EgxZXBIQ&amp;ust=149330174873986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http://www.google.it/url?sa=i&amp;rct=j&amp;q=&amp;esrc=s&amp;source=imgres&amp;cd=&amp;cad=rja&amp;uact=8&amp;ved=0ahUKEwi6-szqksLTAhWBwxQKHZbVArAQjRwIBw&amp;url=http://www.123rf.com/photo_27654652_bucharest-romania--april-20-2014-canned-food-on-supermarket-stand.html&amp;psig=AFQjCNF9YHUIKjzY50vggMG10XPhK4_qpw&amp;ust=1493296911142535" TargetMode="External"/><Relationship Id="rId5" Type="http://schemas.openxmlformats.org/officeDocument/2006/relationships/image" Target="../media/image19.jpeg"/><Relationship Id="rId6" Type="http://schemas.openxmlformats.org/officeDocument/2006/relationships/hyperlink" Target="http://www.google.it/url?sa=i&amp;rct=j&amp;q=&amp;esrc=s&amp;source=imgres&amp;cd=&amp;cad=rja&amp;uact=8&amp;ved=0ahUKEwjswoOYlcLTAhWBuBQKHQEKAPkQjRwIBw&amp;url=http://www.newspedia.it/frutta-e-verdura-8-porzioni-al-giorno-hanno-un-effetto-stupefacente-la-felicita/&amp;psig=AFQjCNFLqsD75XPPhFvo7lPaympocRMo2A&amp;ust=1493297596576049" TargetMode="External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it/url?sa=i&amp;rct=j&amp;q=&amp;esrc=s&amp;source=imgres&amp;cd=&amp;cad=rja&amp;uact=8&amp;ved=0ahUKEwjKl_7NjsLTAhVEaxQKHb6dA-AQjRwIBw&amp;url=http://rosburgoimmobiliare.it/property/avviata-attivita-di-alimentari-e-gastronomia-r03/&amp;psig=AFQjCNFGf-osZPWdhQcs6EZb77t0tWdwnQ&amp;ust=149329578342785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C_Logo16-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68116" y="1071941"/>
            <a:ext cx="6471285" cy="4996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695" y="1212960"/>
            <a:ext cx="8825349" cy="1101979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I supermercati, ma non solo, continuamente fanno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offerte speciali </a:t>
            </a:r>
            <a:r>
              <a:rPr lang="it-IT" sz="2800" dirty="0" smtClean="0">
                <a:solidFill>
                  <a:srgbClr val="002060"/>
                </a:solidFill>
              </a:rPr>
              <a:t>che possono essere: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34725"/>
            <a:ext cx="8229600" cy="73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</a:t>
            </a:r>
            <a:r>
              <a:rPr lang="it-IT" sz="4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insidie: offerte speciali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Immagine incorporata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0395" y="3935005"/>
            <a:ext cx="2771775" cy="2352061"/>
          </a:xfrm>
          <a:prstGeom prst="rect">
            <a:avLst/>
          </a:prstGeom>
          <a:noFill/>
        </p:spPr>
      </p:pic>
      <p:pic>
        <p:nvPicPr>
          <p:cNvPr id="5" name="Picture 4" descr="Risultati immagini per supermercati offerte speciali sottocos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047" y="2490352"/>
            <a:ext cx="1465900" cy="1363628"/>
          </a:xfrm>
          <a:prstGeom prst="rect">
            <a:avLst/>
          </a:prstGeom>
          <a:noFill/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124697" y="2361239"/>
            <a:ext cx="5570048" cy="3900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00113" marR="0" lvl="0" indent="-539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Delle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eccedenze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ingombranti in scadenza (</a:t>
            </a:r>
            <a:r>
              <a:rPr kumimoji="0" 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panettoni, colombe pasquali, ecc.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900113" marR="0" lvl="0" indent="-539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113" marR="0" lvl="0" indent="-539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Specchietti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per allodole;</a:t>
            </a:r>
          </a:p>
          <a:p>
            <a:pPr marL="900113" marR="0" lvl="0" indent="-539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113" marR="0" lvl="0" indent="-539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Prodotti prossimi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scadere</a:t>
            </a:r>
            <a:r>
              <a:rPr lang="it-IT" sz="28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21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8896" y="1270311"/>
            <a:ext cx="8797294" cy="2630362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L’</a:t>
            </a:r>
            <a:r>
              <a:rPr lang="it-IT" sz="2800" dirty="0" err="1" smtClean="0">
                <a:solidFill>
                  <a:srgbClr val="002060"/>
                </a:solidFill>
              </a:rPr>
              <a:t>Efsa</a:t>
            </a:r>
            <a:r>
              <a:rPr lang="it-IT" sz="2800" dirty="0" smtClean="0">
                <a:solidFill>
                  <a:srgbClr val="002060"/>
                </a:solidFill>
              </a:rPr>
              <a:t> ha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ridotto</a:t>
            </a:r>
            <a:r>
              <a:rPr lang="it-IT" sz="2800" dirty="0" smtClean="0">
                <a:solidFill>
                  <a:srgbClr val="002060"/>
                </a:solidFill>
              </a:rPr>
              <a:t> drasticamente il loro numero;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Quelli esistenti sono stati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valutati</a:t>
            </a:r>
            <a:r>
              <a:rPr lang="it-IT" sz="2800" dirty="0" smtClean="0">
                <a:solidFill>
                  <a:srgbClr val="002060"/>
                </a:solidFill>
              </a:rPr>
              <a:t> e sono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attendibili</a:t>
            </a:r>
            <a:r>
              <a:rPr lang="it-IT" sz="2800" dirty="0" smtClean="0">
                <a:solidFill>
                  <a:srgbClr val="002060"/>
                </a:solidFill>
              </a:rPr>
              <a:t>;</a:t>
            </a:r>
            <a:endParaRPr lang="it-IT" sz="28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Problema dei “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</a:t>
            </a:r>
            <a:r>
              <a:rPr lang="it-IT" sz="2800" dirty="0" smtClean="0">
                <a:solidFill>
                  <a:srgbClr val="002060"/>
                </a:solidFill>
              </a:rPr>
              <a:t>”, spesso non giustificati e che nascondono solo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 commerciali </a:t>
            </a:r>
            <a:r>
              <a:rPr lang="it-IT" sz="2800" dirty="0" smtClean="0">
                <a:solidFill>
                  <a:srgbClr val="002060"/>
                </a:solidFill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</a:rPr>
              <a:t>zucchero, lattosio, glutine, olio di palma, ecc</a:t>
            </a:r>
            <a:r>
              <a:rPr lang="it-IT" sz="2800" dirty="0" smtClean="0">
                <a:solidFill>
                  <a:srgbClr val="002060"/>
                </a:solidFill>
              </a:rPr>
              <a:t>.).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46300"/>
            <a:ext cx="9144000" cy="73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</a:t>
            </a:r>
            <a:r>
              <a:rPr lang="it-IT" sz="4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insidie: i </a:t>
            </a:r>
            <a:r>
              <a:rPr lang="it-IT" sz="49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claims</a:t>
            </a:r>
            <a:r>
              <a:rPr lang="it-IT" sz="4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nutrizionali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Immagine incorporata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8102" y="4220368"/>
            <a:ext cx="2382981" cy="2382981"/>
          </a:xfrm>
          <a:prstGeom prst="rect">
            <a:avLst/>
          </a:prstGeom>
          <a:noFill/>
        </p:spPr>
      </p:pic>
      <p:pic>
        <p:nvPicPr>
          <p:cNvPr id="7172" name="Picture 4" descr="Immagine incorporata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467" y="4595142"/>
            <a:ext cx="2924024" cy="1350187"/>
          </a:xfrm>
          <a:prstGeom prst="rect">
            <a:avLst/>
          </a:prstGeom>
          <a:noFill/>
        </p:spPr>
      </p:pic>
      <p:pic>
        <p:nvPicPr>
          <p:cNvPr id="7174" name="Picture 6" descr="Immagine incorporata 1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0879" y="4412014"/>
            <a:ext cx="2685861" cy="1794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38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80900"/>
            <a:ext cx="9144000" cy="346795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Disposizione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accattivante</a:t>
            </a:r>
            <a:r>
              <a:rPr lang="it-IT" sz="2800" dirty="0" smtClean="0">
                <a:solidFill>
                  <a:srgbClr val="002060"/>
                </a:solidFill>
              </a:rPr>
              <a:t> dei diversi alimenti;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I prodotti più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vecchi</a:t>
            </a:r>
            <a:r>
              <a:rPr lang="it-IT" sz="2800" dirty="0" smtClean="0">
                <a:solidFill>
                  <a:srgbClr val="002060"/>
                </a:solidFill>
              </a:rPr>
              <a:t> spesso sono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davanti</a:t>
            </a:r>
            <a:r>
              <a:rPr lang="it-IT" sz="2800" dirty="0" smtClean="0">
                <a:solidFill>
                  <a:srgbClr val="002060"/>
                </a:solidFill>
              </a:rPr>
              <a:t> ;</a:t>
            </a:r>
            <a:endParaRPr lang="it-I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Alimenti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surrogati</a:t>
            </a:r>
            <a:r>
              <a:rPr lang="it-IT" sz="2800" dirty="0" smtClean="0">
                <a:solidFill>
                  <a:srgbClr val="002060"/>
                </a:solidFill>
              </a:rPr>
              <a:t> “vegetali”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insieme</a:t>
            </a:r>
            <a:r>
              <a:rPr lang="it-IT" sz="2800" dirty="0" smtClean="0">
                <a:solidFill>
                  <a:srgbClr val="002060"/>
                </a:solidFill>
              </a:rPr>
              <a:t> al latte,  ai formaggi o alla carne;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Prodotti esposti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</a:t>
            </a:r>
            <a:r>
              <a:rPr lang="it-IT" sz="2800" dirty="0" smtClean="0">
                <a:solidFill>
                  <a:srgbClr val="002060"/>
                </a:solidFill>
              </a:rPr>
              <a:t> delle casse;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Prodotti di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porzioni piccole </a:t>
            </a:r>
            <a:r>
              <a:rPr lang="it-IT" sz="2800" dirty="0" smtClean="0">
                <a:solidFill>
                  <a:srgbClr val="002060"/>
                </a:solidFill>
              </a:rPr>
              <a:t>o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monodose</a:t>
            </a:r>
            <a:r>
              <a:rPr lang="it-IT" sz="2800" dirty="0" smtClean="0">
                <a:solidFill>
                  <a:srgbClr val="002060"/>
                </a:solidFill>
              </a:rPr>
              <a:t> contribuiscono a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ridurre sprechi</a:t>
            </a:r>
            <a:r>
              <a:rPr lang="it-IT" sz="2800" dirty="0" smtClean="0">
                <a:solidFill>
                  <a:srgbClr val="002060"/>
                </a:solidFill>
              </a:rPr>
              <a:t>, ma hanno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</a:t>
            </a:r>
            <a:r>
              <a:rPr lang="it-IT" sz="2800" dirty="0" smtClean="0">
                <a:solidFill>
                  <a:srgbClr val="002060"/>
                </a:solidFill>
              </a:rPr>
              <a:t> molto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</a:t>
            </a:r>
            <a:r>
              <a:rPr lang="it-IT" sz="2800" dirty="0" smtClean="0">
                <a:solidFill>
                  <a:srgbClr val="002060"/>
                </a:solidFill>
              </a:rPr>
              <a:t>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34725"/>
            <a:ext cx="9144000" cy="73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Davanti agli scaffali</a:t>
            </a:r>
            <a:r>
              <a:rPr kumimoji="0" lang="it-IT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(1)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Immagine incorporata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4559" y="4848570"/>
            <a:ext cx="2239189" cy="1660520"/>
          </a:xfrm>
          <a:prstGeom prst="rect">
            <a:avLst/>
          </a:prstGeom>
          <a:noFill/>
        </p:spPr>
      </p:pic>
      <p:pic>
        <p:nvPicPr>
          <p:cNvPr id="6148" name="Picture 4" descr="Immagine incorporata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56824" y="4851271"/>
            <a:ext cx="2790536" cy="1657818"/>
          </a:xfrm>
          <a:prstGeom prst="rect">
            <a:avLst/>
          </a:prstGeom>
          <a:noFill/>
        </p:spPr>
      </p:pic>
      <p:pic>
        <p:nvPicPr>
          <p:cNvPr id="6150" name="Picture 6" descr="Immagine incorporata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85721" y="4848570"/>
            <a:ext cx="2718448" cy="16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74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3620" y="1198405"/>
            <a:ext cx="5926238" cy="5445722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Evitare acquisti di confezioni con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difetti</a:t>
            </a:r>
            <a:r>
              <a:rPr lang="it-IT" sz="2800" dirty="0" smtClean="0">
                <a:solidFill>
                  <a:srgbClr val="002060"/>
                </a:solidFill>
              </a:rPr>
              <a:t> (</a:t>
            </a:r>
            <a:r>
              <a:rPr lang="it-IT" sz="2800" i="1" dirty="0" smtClean="0">
                <a:solidFill>
                  <a:srgbClr val="002060"/>
                </a:solidFill>
              </a:rPr>
              <a:t>scatole rigonfie, confezioni sottovuoto con involucro lesionato, alimenti ammuffiti, ecc</a:t>
            </a:r>
            <a:r>
              <a:rPr lang="it-IT" sz="2800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None/>
            </a:pPr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Conservare lo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scontrino</a:t>
            </a:r>
            <a:r>
              <a:rPr lang="it-IT" sz="2800" dirty="0" smtClean="0">
                <a:solidFill>
                  <a:srgbClr val="002060"/>
                </a:solidFill>
              </a:rPr>
              <a:t> da esibire nel caso di accertamenti di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difetti</a:t>
            </a:r>
            <a:r>
              <a:rPr lang="it-IT" sz="2800" dirty="0" smtClean="0">
                <a:solidFill>
                  <a:srgbClr val="002060"/>
                </a:solidFill>
              </a:rPr>
              <a:t> all’apertura degli involucri per eventuali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contestazioni</a:t>
            </a:r>
            <a:r>
              <a:rPr lang="it-IT" sz="2800" dirty="0" smtClean="0">
                <a:solidFill>
                  <a:srgbClr val="002060"/>
                </a:solidFill>
              </a:rPr>
              <a:t> (</a:t>
            </a:r>
            <a:r>
              <a:rPr lang="it-IT" sz="2800" i="1" dirty="0" smtClean="0">
                <a:solidFill>
                  <a:srgbClr val="002060"/>
                </a:solidFill>
              </a:rPr>
              <a:t>es. parassiti nella pasta</a:t>
            </a:r>
            <a:r>
              <a:rPr lang="it-IT" sz="2800" dirty="0" smtClean="0">
                <a:solidFill>
                  <a:srgbClr val="002060"/>
                </a:solidFill>
              </a:rPr>
              <a:t>).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34725"/>
            <a:ext cx="9144000" cy="73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Davanti agli scaffali</a:t>
            </a:r>
            <a:r>
              <a:rPr kumimoji="0" lang="it-IT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(2)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Immagine incorporata 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94106" y="1448421"/>
            <a:ext cx="2237974" cy="1674005"/>
          </a:xfrm>
          <a:prstGeom prst="rect">
            <a:avLst/>
          </a:prstGeom>
          <a:noFill/>
        </p:spPr>
      </p:pic>
      <p:pic>
        <p:nvPicPr>
          <p:cNvPr id="5124" name="Picture 4" descr="Immagine incorporata 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19707" y="3437678"/>
            <a:ext cx="1949064" cy="2928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90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4725"/>
            <a:ext cx="9144000" cy="81741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Surgelati e prodotti refrigerati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046" y="1273215"/>
            <a:ext cx="8750460" cy="2720051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La presenza di “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brina</a:t>
            </a:r>
            <a:r>
              <a:rPr lang="it-IT" sz="2800" dirty="0" smtClean="0">
                <a:solidFill>
                  <a:srgbClr val="002060"/>
                </a:solidFill>
              </a:rPr>
              <a:t>” è un segno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negativo</a:t>
            </a:r>
            <a:r>
              <a:rPr lang="it-IT" sz="2800" dirty="0" smtClean="0">
                <a:solidFill>
                  <a:srgbClr val="002060"/>
                </a:solidFill>
              </a:rPr>
              <a:t>;</a:t>
            </a:r>
            <a:endParaRPr lang="it-I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Controllare la presenza eventuale di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muffe</a:t>
            </a:r>
            <a:r>
              <a:rPr lang="it-IT" sz="2800" dirty="0" smtClean="0">
                <a:solidFill>
                  <a:srgbClr val="002060"/>
                </a:solidFill>
              </a:rPr>
              <a:t> (</a:t>
            </a:r>
            <a:r>
              <a:rPr lang="it-IT" sz="2800" i="1" dirty="0" smtClean="0">
                <a:solidFill>
                  <a:srgbClr val="002060"/>
                </a:solidFill>
              </a:rPr>
              <a:t>soprattutto nei formaggi</a:t>
            </a:r>
            <a:r>
              <a:rPr lang="it-IT" sz="2800" dirty="0" smtClean="0">
                <a:solidFill>
                  <a:srgbClr val="002060"/>
                </a:solidFill>
              </a:rPr>
              <a:t>);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Le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mozzarelle</a:t>
            </a:r>
            <a:r>
              <a:rPr lang="it-IT" sz="2800" dirty="0" smtClean="0">
                <a:solidFill>
                  <a:srgbClr val="002060"/>
                </a:solidFill>
              </a:rPr>
              <a:t> debbono essere contenute in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involucri</a:t>
            </a:r>
            <a:r>
              <a:rPr lang="it-IT" sz="2800" dirty="0" smtClean="0">
                <a:solidFill>
                  <a:srgbClr val="002060"/>
                </a:solidFill>
              </a:rPr>
              <a:t> e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it-IT" sz="2800" dirty="0" smtClean="0">
                <a:solidFill>
                  <a:srgbClr val="002060"/>
                </a:solidFill>
              </a:rPr>
              <a:t> vendute allo stato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sfuso</a:t>
            </a:r>
            <a:r>
              <a:rPr lang="it-IT" sz="2800" dirty="0" smtClean="0">
                <a:solidFill>
                  <a:srgbClr val="002060"/>
                </a:solidFill>
              </a:rPr>
              <a:t> (ad eccezione dei caseifici).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Immagine incorporata 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74465" y="4485318"/>
            <a:ext cx="2776670" cy="1845142"/>
          </a:xfrm>
          <a:prstGeom prst="rect">
            <a:avLst/>
          </a:prstGeom>
          <a:noFill/>
        </p:spPr>
      </p:pic>
      <p:pic>
        <p:nvPicPr>
          <p:cNvPr id="4102" name="Picture 6" descr="http://www.aquariumline.com/catalog/images/medium/xcibo_vivo_artemia_ZlyC3lfMSbqh_medium.JPG.pagespeed.ic.P3M0keoahd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9800" y="3774300"/>
            <a:ext cx="2466975" cy="2667000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845" y="5016449"/>
            <a:ext cx="1059180" cy="9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64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110" y="1493134"/>
            <a:ext cx="5313603" cy="5049983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Stato di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freschezza</a:t>
            </a:r>
            <a:r>
              <a:rPr lang="it-IT" sz="2800" dirty="0" smtClean="0">
                <a:solidFill>
                  <a:srgbClr val="002060"/>
                </a:solidFill>
              </a:rPr>
              <a:t> di salumi e formaggi da affettare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difficili </a:t>
            </a:r>
            <a:r>
              <a:rPr lang="it-IT" sz="2800" dirty="0" smtClean="0">
                <a:solidFill>
                  <a:srgbClr val="002060"/>
                </a:solidFill>
              </a:rPr>
              <a:t>da controllare;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Se possibile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evitare</a:t>
            </a:r>
            <a:r>
              <a:rPr lang="it-IT" sz="2800" dirty="0" smtClean="0">
                <a:solidFill>
                  <a:srgbClr val="002060"/>
                </a:solidFill>
              </a:rPr>
              <a:t> le “prime” fette;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Situazione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analoga</a:t>
            </a:r>
            <a:r>
              <a:rPr lang="it-IT" sz="2800" dirty="0" smtClean="0">
                <a:solidFill>
                  <a:srgbClr val="002060"/>
                </a:solidFill>
              </a:rPr>
              <a:t> per i prodotti di “gastronomia”;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Il caso del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latte crudo</a:t>
            </a:r>
            <a:r>
              <a:rPr lang="it-IT" sz="2800" dirty="0" smtClean="0">
                <a:solidFill>
                  <a:srgbClr val="002060"/>
                </a:solidFill>
              </a:rPr>
              <a:t>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34725"/>
            <a:ext cx="9144000" cy="817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Salumeria e gastronomia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Immagine incorporata 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84109" y="3579490"/>
            <a:ext cx="2659896" cy="1994922"/>
          </a:xfrm>
          <a:prstGeom prst="rect">
            <a:avLst/>
          </a:prstGeom>
          <a:noFill/>
        </p:spPr>
      </p:pic>
      <p:pic>
        <p:nvPicPr>
          <p:cNvPr id="3076" name="Picture 4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1398" y="1496726"/>
            <a:ext cx="2674182" cy="199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8536" y="1351616"/>
            <a:ext cx="5880300" cy="5500253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Utilizzare borsa termica per mantenere la 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catena del freddo</a:t>
            </a:r>
            <a:r>
              <a:rPr lang="it-IT" sz="2800" dirty="0" smtClean="0">
                <a:solidFill>
                  <a:srgbClr val="002060"/>
                </a:solidFill>
              </a:rPr>
              <a:t> quanto meno per i surgelati;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Separare le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 tipologie </a:t>
            </a:r>
            <a:r>
              <a:rPr lang="it-IT" sz="2800" dirty="0" smtClean="0">
                <a:solidFill>
                  <a:srgbClr val="002060"/>
                </a:solidFill>
              </a:rPr>
              <a:t>di alimenti;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Soprattutto nei periodi caldi,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evitare</a:t>
            </a:r>
            <a:r>
              <a:rPr lang="it-IT" sz="2800" dirty="0" smtClean="0">
                <a:solidFill>
                  <a:srgbClr val="002060"/>
                </a:solidFill>
              </a:rPr>
              <a:t> l’esposizione diretta al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</a:t>
            </a:r>
            <a:r>
              <a:rPr lang="it-IT" sz="2800" dirty="0" smtClean="0">
                <a:solidFill>
                  <a:srgbClr val="002060"/>
                </a:solidFill>
              </a:rPr>
              <a:t> delle buste contenenti gli alimenti;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Una volta a casa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riporre</a:t>
            </a:r>
            <a:r>
              <a:rPr lang="it-IT" sz="2800" dirty="0" smtClean="0">
                <a:solidFill>
                  <a:srgbClr val="002060"/>
                </a:solidFill>
              </a:rPr>
              <a:t> gli alimenti in modo da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evitare</a:t>
            </a:r>
            <a:r>
              <a:rPr lang="it-IT" sz="2800" dirty="0" smtClean="0">
                <a:solidFill>
                  <a:srgbClr val="002060"/>
                </a:solidFill>
              </a:rPr>
              <a:t> deterioramenti.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34725"/>
            <a:ext cx="9144000" cy="817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Trasporto a casa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Immagine incorporata 1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2975" y="1284228"/>
            <a:ext cx="1802783" cy="1725183"/>
          </a:xfrm>
          <a:prstGeom prst="rect">
            <a:avLst/>
          </a:prstGeom>
          <a:noFill/>
        </p:spPr>
      </p:pic>
      <p:pic>
        <p:nvPicPr>
          <p:cNvPr id="2052" name="Picture 4" descr="Immagine incorporata 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64539" y="4236318"/>
            <a:ext cx="1483926" cy="1921051"/>
          </a:xfrm>
          <a:prstGeom prst="rect">
            <a:avLst/>
          </a:prstGeom>
          <a:noFill/>
        </p:spPr>
      </p:pic>
      <p:pic>
        <p:nvPicPr>
          <p:cNvPr id="2054" name="Picture 6" descr="Immagine incorporata 1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175" y="2916811"/>
            <a:ext cx="1668963" cy="121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20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55679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Grazie per l'attenzione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371600" y="3228175"/>
            <a:ext cx="6400800" cy="119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Agostino </a:t>
            </a:r>
            <a:r>
              <a:rPr kumimoji="0" 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Macrì</a:t>
            </a:r>
            <a:endParaRPr kumimoji="0" lang="it-IT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Unione Nazionale Consumatori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89690"/>
            <a:ext cx="7772400" cy="2187286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supermercato a casa: </a:t>
            </a:r>
            <a:r>
              <a:rPr lang="it-IT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educare il consumatore </a:t>
            </a:r>
            <a:br>
              <a:rPr lang="it-IT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evitare gli sprechi del cibo</a:t>
            </a:r>
            <a:endParaRPr lang="it-IT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193450"/>
            <a:ext cx="6400800" cy="11984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dirty="0" smtClean="0">
                <a:solidFill>
                  <a:srgbClr val="002060"/>
                </a:solidFill>
                <a:latin typeface="Gabriola" pitchFamily="82" charset="0"/>
              </a:rPr>
              <a:t>Agostino Macrì</a:t>
            </a:r>
          </a:p>
          <a:p>
            <a:pPr>
              <a:spcBef>
                <a:spcPts val="0"/>
              </a:spcBef>
            </a:pPr>
            <a:r>
              <a:rPr lang="it-IT" dirty="0" smtClean="0">
                <a:solidFill>
                  <a:srgbClr val="002060"/>
                </a:solidFill>
                <a:latin typeface="Gabriola" pitchFamily="82" charset="0"/>
              </a:rPr>
              <a:t>Unione Nazionale Consumatori</a:t>
            </a:r>
            <a:endParaRPr lang="it-IT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6386" name="Picture 2" descr="Immagine incorporata 2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2005" y="4754171"/>
            <a:ext cx="3420280" cy="1773952"/>
          </a:xfrm>
          <a:prstGeom prst="rect">
            <a:avLst/>
          </a:prstGeom>
          <a:noFill/>
        </p:spPr>
      </p:pic>
      <p:pic>
        <p:nvPicPr>
          <p:cNvPr id="16388" name="Picture 4" descr="Immagine incorporata 2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9172" y="4571919"/>
            <a:ext cx="2989433" cy="194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96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725"/>
            <a:ext cx="8229600" cy="734291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Prima di fare la spesa </a:t>
            </a:r>
            <a:r>
              <a:rPr lang="it-IT" sz="2000" b="1" dirty="0" smtClean="0">
                <a:solidFill>
                  <a:srgbClr val="002060"/>
                </a:solidFill>
              </a:rPr>
              <a:t>(1)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115" y="1420085"/>
            <a:ext cx="5611091" cy="4993166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Verifica degli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alimenti presenti</a:t>
            </a:r>
            <a:r>
              <a:rPr lang="it-IT" sz="2800" dirty="0" smtClean="0">
                <a:solidFill>
                  <a:srgbClr val="002060"/>
                </a:solidFill>
              </a:rPr>
              <a:t> in casa ed in particolare quelli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freschi</a:t>
            </a:r>
            <a:r>
              <a:rPr lang="it-IT" sz="2800" dirty="0" smtClean="0">
                <a:solidFill>
                  <a:srgbClr val="002060"/>
                </a:solidFill>
              </a:rPr>
              <a:t> e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deperibili</a:t>
            </a:r>
            <a:r>
              <a:rPr lang="it-IT" sz="2800" dirty="0" smtClean="0">
                <a:solidFill>
                  <a:srgbClr val="002060"/>
                </a:solidFill>
              </a:rPr>
              <a:t> (carne, latte, uova, latte, latticini, frutta, verdura, pane, ecc.);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Programmare i pasti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decidendo in anticipo </a:t>
            </a:r>
            <a:r>
              <a:rPr lang="it-IT" sz="2800" dirty="0" smtClean="0">
                <a:solidFill>
                  <a:srgbClr val="002060"/>
                </a:solidFill>
              </a:rPr>
              <a:t>le cose da cucinare e/o mettere in tavola;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Fare un </a:t>
            </a: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elenco</a:t>
            </a:r>
            <a:r>
              <a:rPr lang="it-IT" sz="2800" dirty="0" smtClean="0">
                <a:solidFill>
                  <a:srgbClr val="002060"/>
                </a:solidFill>
              </a:rPr>
              <a:t> delle cose che mancano e delle </a:t>
            </a: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quantità</a:t>
            </a:r>
            <a:r>
              <a:rPr lang="it-IT" sz="2800" dirty="0" smtClean="0">
                <a:solidFill>
                  <a:srgbClr val="002060"/>
                </a:solidFill>
              </a:rPr>
              <a:t> che potranno servire.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Immagine incorporata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33947" y="3854366"/>
            <a:ext cx="2583494" cy="2291788"/>
          </a:xfrm>
          <a:prstGeom prst="rect">
            <a:avLst/>
          </a:prstGeom>
          <a:noFill/>
        </p:spPr>
      </p:pic>
      <p:pic>
        <p:nvPicPr>
          <p:cNvPr id="15364" name="Picture 4" descr="Immagine incorporata 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31871" y="1678139"/>
            <a:ext cx="2585570" cy="1778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512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833" y="1159751"/>
            <a:ext cx="8922327" cy="3076590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Tenere presente che generalmente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eccediamo </a:t>
            </a:r>
            <a:r>
              <a:rPr lang="it-IT" sz="2800" dirty="0" smtClean="0">
                <a:solidFill>
                  <a:srgbClr val="002060"/>
                </a:solidFill>
              </a:rPr>
              <a:t>nei consumi;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Evitare l’acquisto di cibo che “</a:t>
            </a:r>
            <a:r>
              <a:rPr lang="it-IT" sz="2800" i="1" dirty="0" smtClean="0">
                <a:solidFill>
                  <a:srgbClr val="FF0000"/>
                </a:solidFill>
              </a:rPr>
              <a:t>poi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mangia</a:t>
            </a:r>
            <a:r>
              <a:rPr lang="it-IT" sz="2800" i="1" dirty="0" smtClean="0">
                <a:solidFill>
                  <a:srgbClr val="FF0000"/>
                </a:solidFill>
              </a:rPr>
              <a:t> perché altrimenti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butta</a:t>
            </a:r>
            <a:r>
              <a:rPr lang="it-IT" sz="2800" dirty="0" smtClean="0">
                <a:solidFill>
                  <a:srgbClr val="002060"/>
                </a:solidFill>
              </a:rPr>
              <a:t>”;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Quello che si mangia in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eccesso </a:t>
            </a:r>
            <a:r>
              <a:rPr lang="it-IT" sz="2800" dirty="0" smtClean="0">
                <a:solidFill>
                  <a:srgbClr val="002060"/>
                </a:solidFill>
              </a:rPr>
              <a:t>è uno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spreco</a:t>
            </a:r>
            <a:r>
              <a:rPr lang="it-IT" sz="2800" dirty="0" smtClean="0">
                <a:solidFill>
                  <a:srgbClr val="002060"/>
                </a:solidFill>
              </a:rPr>
              <a:t> peraltro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dannoso</a:t>
            </a:r>
            <a:r>
              <a:rPr lang="it-IT" sz="2800" dirty="0" smtClean="0">
                <a:solidFill>
                  <a:srgbClr val="002060"/>
                </a:solidFill>
              </a:rPr>
              <a:t> alla salute.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34725"/>
            <a:ext cx="8229600" cy="734291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solidFill>
                  <a:srgbClr val="002060"/>
                </a:solidFill>
              </a:rPr>
              <a:t>Prima di fare la spesa </a:t>
            </a:r>
            <a:r>
              <a:rPr lang="it-IT" sz="2000" b="1" dirty="0" smtClean="0">
                <a:solidFill>
                  <a:srgbClr val="002060"/>
                </a:solidFill>
              </a:rPr>
              <a:t>(2)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Immagine incorporata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3078" y="4537276"/>
            <a:ext cx="2889110" cy="1922514"/>
          </a:xfrm>
          <a:prstGeom prst="rect">
            <a:avLst/>
          </a:prstGeom>
          <a:noFill/>
        </p:spPr>
      </p:pic>
      <p:pic>
        <p:nvPicPr>
          <p:cNvPr id="14340" name="Picture 4" descr="Immagine incorporata 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68171" y="4537276"/>
            <a:ext cx="3888752" cy="1922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75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05" y="1129306"/>
            <a:ext cx="9088595" cy="3049158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Preparare in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anticipo</a:t>
            </a:r>
            <a:r>
              <a:rPr lang="it-IT" sz="2800" dirty="0" smtClean="0">
                <a:solidFill>
                  <a:srgbClr val="002060"/>
                </a:solidFill>
              </a:rPr>
              <a:t> gli spazi dove riporre le cose che verranno acquistate;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Mangiare qualcosa per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evitare</a:t>
            </a:r>
            <a:r>
              <a:rPr lang="it-IT" sz="2800" dirty="0" smtClean="0">
                <a:solidFill>
                  <a:srgbClr val="002060"/>
                </a:solidFill>
              </a:rPr>
              <a:t> da essere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tentati</a:t>
            </a:r>
            <a:r>
              <a:rPr lang="it-IT" sz="2800" dirty="0" smtClean="0">
                <a:solidFill>
                  <a:srgbClr val="002060"/>
                </a:solidFill>
              </a:rPr>
              <a:t> dagli stimoli della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fame</a:t>
            </a:r>
            <a:r>
              <a:rPr lang="it-IT" sz="28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Munirsi di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contenitori</a:t>
            </a:r>
            <a:r>
              <a:rPr lang="it-IT" sz="2800" dirty="0" smtClean="0">
                <a:solidFill>
                  <a:srgbClr val="002060"/>
                </a:solidFill>
              </a:rPr>
              <a:t> dove riporre il cibo acquistato. È utile una borsa termica con </a:t>
            </a:r>
            <a:r>
              <a:rPr lang="it-IT" sz="2800" dirty="0" err="1" smtClean="0">
                <a:solidFill>
                  <a:srgbClr val="002060"/>
                </a:solidFill>
              </a:rPr>
              <a:t>siberini</a:t>
            </a:r>
            <a:r>
              <a:rPr lang="it-IT" sz="2800" dirty="0" smtClean="0">
                <a:solidFill>
                  <a:srgbClr val="002060"/>
                </a:solidFill>
              </a:rPr>
              <a:t>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34725"/>
            <a:ext cx="8229600" cy="734291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solidFill>
                  <a:srgbClr val="002060"/>
                </a:solidFill>
              </a:rPr>
              <a:t>Prima di fare la spesa </a:t>
            </a:r>
            <a:r>
              <a:rPr lang="it-IT" sz="2000" b="1" dirty="0" smtClean="0">
                <a:solidFill>
                  <a:srgbClr val="002060"/>
                </a:solidFill>
              </a:rPr>
              <a:t>(3)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3320" name="Picture 8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425" y="4738547"/>
            <a:ext cx="1888219" cy="1888219"/>
          </a:xfrm>
          <a:prstGeom prst="rect">
            <a:avLst/>
          </a:prstGeom>
          <a:noFill/>
        </p:spPr>
      </p:pic>
      <p:pic>
        <p:nvPicPr>
          <p:cNvPr id="13322" name="Picture 10" descr="Risultati immagini per borsa termica surgelat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750" y="4458601"/>
            <a:ext cx="2594456" cy="2075565"/>
          </a:xfrm>
          <a:prstGeom prst="rect">
            <a:avLst/>
          </a:prstGeom>
          <a:noFill/>
        </p:spPr>
      </p:pic>
      <p:pic>
        <p:nvPicPr>
          <p:cNvPr id="13316" name="Picture 4" descr="Immagine incorporata 2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28506" y="4562776"/>
            <a:ext cx="3583745" cy="186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86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617" y="1115275"/>
            <a:ext cx="8896487" cy="3746092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Programmare</a:t>
            </a:r>
            <a:r>
              <a:rPr lang="it-IT" sz="2800" dirty="0" smtClean="0">
                <a:solidFill>
                  <a:srgbClr val="002060"/>
                </a:solidFill>
              </a:rPr>
              <a:t> quali esercizi commerciali utilizzare (</a:t>
            </a:r>
            <a:r>
              <a:rPr lang="it-IT" sz="2800" i="1" dirty="0" smtClean="0">
                <a:solidFill>
                  <a:srgbClr val="002060"/>
                </a:solidFill>
              </a:rPr>
              <a:t>negozi, mercati rionali, supermercati, farm market, ecc</a:t>
            </a:r>
            <a:r>
              <a:rPr lang="it-IT" sz="2800" dirty="0" smtClean="0">
                <a:solidFill>
                  <a:srgbClr val="002060"/>
                </a:solidFill>
              </a:rPr>
              <a:t>.);</a:t>
            </a:r>
          </a:p>
          <a:p>
            <a:pPr algn="just">
              <a:buClr>
                <a:srgbClr val="002060"/>
              </a:buClr>
            </a:pP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Consapevolezza</a:t>
            </a:r>
            <a:r>
              <a:rPr lang="it-IT" sz="2800" dirty="0" smtClean="0">
                <a:solidFill>
                  <a:srgbClr val="002060"/>
                </a:solidFill>
              </a:rPr>
              <a:t> che tutti gli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alimenti</a:t>
            </a:r>
            <a:r>
              <a:rPr lang="it-IT" sz="2800" dirty="0" smtClean="0">
                <a:solidFill>
                  <a:srgbClr val="002060"/>
                </a:solidFill>
              </a:rPr>
              <a:t> in vendita negli esercizi commerciali legali sono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sicuri</a:t>
            </a:r>
            <a:r>
              <a:rPr lang="it-IT" sz="2800" dirty="0" smtClean="0">
                <a:solidFill>
                  <a:srgbClr val="002060"/>
                </a:solidFill>
              </a:rPr>
              <a:t>;</a:t>
            </a:r>
            <a:endParaRPr lang="it-IT" sz="28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rgbClr val="002060"/>
              </a:buClr>
            </a:pPr>
            <a:r>
              <a:rPr lang="it-IT" sz="2800" dirty="0" smtClean="0">
                <a:solidFill>
                  <a:srgbClr val="002060"/>
                </a:solidFill>
              </a:rPr>
              <a:t>I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prodotti biologici </a:t>
            </a:r>
            <a:r>
              <a:rPr lang="it-IT" sz="2800" dirty="0" smtClean="0">
                <a:solidFill>
                  <a:srgbClr val="002060"/>
                </a:solidFill>
              </a:rPr>
              <a:t>hanno un importante valore di tutela ambientale, ma la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r>
              <a:rPr lang="it-IT" sz="2800" dirty="0" smtClean="0">
                <a:solidFill>
                  <a:srgbClr val="002060"/>
                </a:solidFill>
              </a:rPr>
              <a:t> è </a:t>
            </a:r>
            <a:r>
              <a:rPr lang="it-I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analoga</a:t>
            </a:r>
            <a:r>
              <a:rPr lang="it-IT" sz="2800" dirty="0" smtClean="0">
                <a:solidFill>
                  <a:srgbClr val="002060"/>
                </a:solidFill>
              </a:rPr>
              <a:t> a quella di quelli convenzionali.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34725"/>
            <a:ext cx="8229600" cy="734291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solidFill>
                  <a:srgbClr val="002060"/>
                </a:solidFill>
              </a:rPr>
              <a:t>La spesa </a:t>
            </a:r>
            <a:r>
              <a:rPr lang="it-IT" sz="2000" b="1" dirty="0" smtClean="0">
                <a:solidFill>
                  <a:srgbClr val="002060"/>
                </a:solidFill>
              </a:rPr>
              <a:t>(1)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2294" name="Picture 6" descr="Risultati immagini per sicurezza prodotti biologi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839" y="4896096"/>
            <a:ext cx="2561899" cy="1605457"/>
          </a:xfrm>
          <a:prstGeom prst="rect">
            <a:avLst/>
          </a:prstGeom>
          <a:noFill/>
        </p:spPr>
      </p:pic>
      <p:pic>
        <p:nvPicPr>
          <p:cNvPr id="12290" name="Picture 2" descr="Immagine incorporata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5135" y="4570421"/>
            <a:ext cx="2446815" cy="1757507"/>
          </a:xfrm>
          <a:prstGeom prst="rect">
            <a:avLst/>
          </a:prstGeom>
          <a:noFill/>
        </p:spPr>
      </p:pic>
      <p:pic>
        <p:nvPicPr>
          <p:cNvPr id="12292" name="Picture 4" descr="Immagine incorporata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1668" y="4777152"/>
            <a:ext cx="2337669" cy="1550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80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0" y="1184996"/>
            <a:ext cx="8878572" cy="2889296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Programmare gli acquisti cominciando con i prodotti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 deperibili </a:t>
            </a:r>
            <a:r>
              <a:rPr lang="it-IT" sz="2800" dirty="0" smtClean="0">
                <a:solidFill>
                  <a:srgbClr val="002060"/>
                </a:solidFill>
              </a:rPr>
              <a:t>(scatolame, prodotti da forno, ecc.) per poi passare ai prodotti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freschi</a:t>
            </a:r>
            <a:r>
              <a:rPr lang="it-IT" sz="2800" dirty="0" smtClean="0">
                <a:solidFill>
                  <a:srgbClr val="002060"/>
                </a:solidFill>
              </a:rPr>
              <a:t> ed infine ai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surgelati</a:t>
            </a:r>
            <a:r>
              <a:rPr lang="it-IT" sz="28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Per quanto possibile fare gli acquisti nei momenti di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minore affollamento </a:t>
            </a:r>
            <a:r>
              <a:rPr lang="it-IT" sz="2800" dirty="0" smtClean="0">
                <a:solidFill>
                  <a:srgbClr val="002060"/>
                </a:solidFill>
              </a:rPr>
              <a:t>e per i </a:t>
            </a: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surgelati</a:t>
            </a:r>
            <a:r>
              <a:rPr lang="it-IT" sz="2800" dirty="0" smtClean="0">
                <a:solidFill>
                  <a:srgbClr val="002060"/>
                </a:solidFill>
              </a:rPr>
              <a:t> ridurre la permanenza a temperatura ambiente.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34725"/>
            <a:ext cx="8229600" cy="73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spesa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(2)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Risultati immagini per alimenti in scatola">
            <a:hlinkClick r:id="rId2"/>
          </p:cNvPr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2950" y="4845185"/>
            <a:ext cx="2530800" cy="1616400"/>
          </a:xfrm>
          <a:prstGeom prst="rect">
            <a:avLst/>
          </a:prstGeom>
          <a:noFill/>
        </p:spPr>
      </p:pic>
      <p:pic>
        <p:nvPicPr>
          <p:cNvPr id="11268" name="Picture 4" descr="Risultati immagini per frutta e verdu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71389" y="4845185"/>
            <a:ext cx="2479965" cy="1644121"/>
          </a:xfrm>
          <a:prstGeom prst="rect">
            <a:avLst/>
          </a:prstGeom>
          <a:noFill/>
        </p:spPr>
      </p:pic>
      <p:pic>
        <p:nvPicPr>
          <p:cNvPr id="11270" name="Picture 6" descr="Immagine correlat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68349" y="4872861"/>
            <a:ext cx="2531598" cy="1588724"/>
          </a:xfrm>
          <a:prstGeom prst="rect">
            <a:avLst/>
          </a:prstGeom>
          <a:noFill/>
        </p:spPr>
      </p:pic>
      <p:sp>
        <p:nvSpPr>
          <p:cNvPr id="8" name="Freccia a destra 7"/>
          <p:cNvSpPr/>
          <p:nvPr/>
        </p:nvSpPr>
        <p:spPr>
          <a:xfrm>
            <a:off x="2777341" y="5338383"/>
            <a:ext cx="648773" cy="59574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5752116" y="5349958"/>
            <a:ext cx="648773" cy="59574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50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8542" y="1076269"/>
            <a:ext cx="8894618" cy="2951724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ci sono </a:t>
            </a:r>
            <a:r>
              <a:rPr lang="it-IT" sz="2800" dirty="0" smtClean="0">
                <a:solidFill>
                  <a:srgbClr val="002060"/>
                </a:solidFill>
              </a:rPr>
              <a:t>sulle </a:t>
            </a:r>
            <a:r>
              <a:rPr lang="it-IT" sz="2800" dirty="0" smtClean="0">
                <a:solidFill>
                  <a:srgbClr val="0000CC"/>
                </a:solidFill>
              </a:rPr>
              <a:t>materie prime </a:t>
            </a:r>
            <a:r>
              <a:rPr lang="it-IT" sz="2800" dirty="0" smtClean="0">
                <a:solidFill>
                  <a:srgbClr val="002060"/>
                </a:solidFill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</a:rPr>
              <a:t>frutta, verdura, cereali secchi, ecc.</a:t>
            </a:r>
            <a:r>
              <a:rPr lang="it-IT" sz="2800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Clr>
                <a:srgbClr val="002060"/>
              </a:buClr>
            </a:pPr>
            <a:r>
              <a:rPr lang="it-IT" sz="2800" dirty="0" smtClean="0">
                <a:solidFill>
                  <a:srgbClr val="002060"/>
                </a:solidFill>
              </a:rPr>
              <a:t>Gli esercizi commerciali per i </a:t>
            </a:r>
            <a:r>
              <a:rPr lang="it-IT" sz="2800" dirty="0" smtClean="0">
                <a:solidFill>
                  <a:srgbClr val="0000CC"/>
                </a:solidFill>
              </a:rPr>
              <a:t>prodotti da forno</a:t>
            </a:r>
            <a:r>
              <a:rPr lang="it-IT" sz="2800" dirty="0" smtClean="0">
                <a:solidFill>
                  <a:srgbClr val="002060"/>
                </a:solidFill>
              </a:rPr>
              <a:t>, </a:t>
            </a:r>
            <a:r>
              <a:rPr lang="it-IT" sz="2800" dirty="0" smtClean="0">
                <a:solidFill>
                  <a:srgbClr val="0000CC"/>
                </a:solidFill>
              </a:rPr>
              <a:t>gastronomia</a:t>
            </a:r>
            <a:r>
              <a:rPr lang="it-IT" sz="2800" dirty="0" smtClean="0">
                <a:solidFill>
                  <a:srgbClr val="002060"/>
                </a:solidFill>
              </a:rPr>
              <a:t> e altri, debbono mettere a disposizione l’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elenco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degli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ingredienti</a:t>
            </a:r>
            <a:r>
              <a:rPr lang="it-IT" sz="2800" dirty="0" smtClean="0">
                <a:solidFill>
                  <a:srgbClr val="002060"/>
                </a:solidFill>
              </a:rPr>
              <a:t>;</a:t>
            </a:r>
            <a:endParaRPr lang="it-I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rgbClr val="002060"/>
              </a:buClr>
            </a:pPr>
            <a:r>
              <a:rPr lang="it-IT" sz="2800" dirty="0" smtClean="0">
                <a:solidFill>
                  <a:srgbClr val="002060"/>
                </a:solidFill>
              </a:rPr>
              <a:t>I </a:t>
            </a:r>
            <a:r>
              <a:rPr lang="it-IT" sz="2800" dirty="0" smtClean="0">
                <a:solidFill>
                  <a:srgbClr val="0000CC"/>
                </a:solidFill>
              </a:rPr>
              <a:t>prodotti industriali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debbono</a:t>
            </a:r>
            <a:r>
              <a:rPr lang="it-IT" sz="2800" dirty="0" smtClean="0">
                <a:solidFill>
                  <a:srgbClr val="002060"/>
                </a:solidFill>
              </a:rPr>
              <a:t> essere etichettati.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34725"/>
            <a:ext cx="8229600" cy="73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Etichette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98283" y="4426523"/>
            <a:ext cx="2700000" cy="1798875"/>
          </a:xfrm>
          <a:prstGeom prst="rect">
            <a:avLst/>
          </a:prstGeom>
          <a:noFill/>
        </p:spPr>
      </p:pic>
      <p:pic>
        <p:nvPicPr>
          <p:cNvPr id="10248" name="Picture 8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54111" y="4426568"/>
            <a:ext cx="2700000" cy="1798073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31695" y="6304993"/>
            <a:ext cx="2700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  <a:endParaRPr 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98283" y="6304993"/>
            <a:ext cx="2700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ELENCO INGREDIENTI</a:t>
            </a:r>
            <a:endParaRPr 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254111" y="6304993"/>
            <a:ext cx="2700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</a:t>
            </a:r>
            <a:endParaRPr 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52" name="Picture 12" descr="Risultati immagini per frutta e verdur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4880" y="4490802"/>
            <a:ext cx="2700000" cy="1792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08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05662" y="1599705"/>
            <a:ext cx="6438337" cy="4717473"/>
          </a:xfrm>
        </p:spPr>
        <p:txBody>
          <a:bodyPr>
            <a:normAutofit/>
          </a:bodyPr>
          <a:lstStyle/>
          <a:p>
            <a:pPr marL="720725" indent="-527050">
              <a:buFont typeface="Calibri" pitchFamily="34" charset="0"/>
              <a:buChar char="→"/>
            </a:pPr>
            <a:r>
              <a:rPr lang="it-IT" dirty="0" smtClean="0">
                <a:solidFill>
                  <a:srgbClr val="002060"/>
                </a:solidFill>
              </a:rPr>
              <a:t>La lista degli </a:t>
            </a:r>
            <a:r>
              <a:rPr lang="it-IT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ingredienti</a:t>
            </a:r>
          </a:p>
          <a:p>
            <a:pPr marL="720725" indent="-527050">
              <a:buFont typeface="Calibri" pitchFamily="34" charset="0"/>
              <a:buChar char="→"/>
            </a:pPr>
            <a:r>
              <a:rPr lang="it-IT" dirty="0" smtClean="0">
                <a:solidFill>
                  <a:srgbClr val="002060"/>
                </a:solidFill>
              </a:rPr>
              <a:t>Le percentuali dei </a:t>
            </a:r>
            <a:r>
              <a:rPr lang="it-IT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nutrienti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(</a:t>
            </a:r>
            <a:r>
              <a:rPr lang="it-IT" i="1" dirty="0" smtClean="0">
                <a:solidFill>
                  <a:srgbClr val="002060"/>
                </a:solidFill>
              </a:rPr>
              <a:t>proteine, zuccheri, grassi, acqua e fibra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pPr marL="720725" indent="-527050">
              <a:buFont typeface="Calibri" pitchFamily="34" charset="0"/>
              <a:buChar char="→"/>
            </a:pPr>
            <a:r>
              <a:rPr lang="it-IT" dirty="0" smtClean="0">
                <a:solidFill>
                  <a:srgbClr val="002060"/>
                </a:solidFill>
              </a:rPr>
              <a:t>Il </a:t>
            </a:r>
            <a:r>
              <a:rPr lang="it-IT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nutrizionale </a:t>
            </a:r>
            <a:r>
              <a:rPr lang="it-IT" dirty="0" smtClean="0">
                <a:solidFill>
                  <a:srgbClr val="002060"/>
                </a:solidFill>
              </a:rPr>
              <a:t>per 100g</a:t>
            </a:r>
          </a:p>
          <a:p>
            <a:pPr marL="720725" indent="-527050">
              <a:buFont typeface="Calibri" pitchFamily="34" charset="0"/>
              <a:buChar char="→"/>
            </a:pPr>
            <a:r>
              <a:rPr lang="it-IT" dirty="0" smtClean="0">
                <a:solidFill>
                  <a:srgbClr val="002060"/>
                </a:solidFill>
              </a:rPr>
              <a:t>Il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</a:t>
            </a:r>
          </a:p>
          <a:p>
            <a:pPr marL="720725" indent="-527050">
              <a:buFont typeface="Calibri" pitchFamily="34" charset="0"/>
              <a:buChar char="→"/>
            </a:pPr>
            <a:r>
              <a:rPr lang="it-IT" dirty="0" smtClean="0">
                <a:solidFill>
                  <a:srgbClr val="002060"/>
                </a:solidFill>
              </a:rPr>
              <a:t>Gli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allergeni </a:t>
            </a:r>
          </a:p>
          <a:p>
            <a:pPr marL="720725" indent="-527050">
              <a:buFont typeface="Calibri" pitchFamily="34" charset="0"/>
              <a:buChar char="→"/>
            </a:pPr>
            <a:r>
              <a:rPr lang="it-IT" dirty="0" smtClean="0">
                <a:solidFill>
                  <a:srgbClr val="002060"/>
                </a:solidFill>
              </a:rPr>
              <a:t>La data di </a:t>
            </a:r>
            <a:r>
              <a:rPr lang="it-IT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scadenza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34725"/>
            <a:ext cx="8229600" cy="73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Etichette: cosa guardare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Immagine incorporata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6475" y="1600201"/>
            <a:ext cx="2040638" cy="2939622"/>
          </a:xfrm>
          <a:prstGeom prst="rect">
            <a:avLst/>
          </a:prstGeom>
          <a:noFill/>
        </p:spPr>
      </p:pic>
      <p:pic>
        <p:nvPicPr>
          <p:cNvPr id="9220" name="Picture 4" descr="Immagine incorporata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0477" y="4589459"/>
            <a:ext cx="1910191" cy="1688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40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748</Words>
  <Application>Microsoft Macintosh PowerPoint</Application>
  <PresentationFormat>Presentazione su schermo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di PowerPoint</vt:lpstr>
      <vt:lpstr>Dal supermercato a casa: educare il consumatore  per evitare gli sprechi del cibo</vt:lpstr>
      <vt:lpstr>Prima di fare la spesa (1)</vt:lpstr>
      <vt:lpstr>Prima di fare la spesa (2)</vt:lpstr>
      <vt:lpstr>Prima di fare la spesa (3)</vt:lpstr>
      <vt:lpstr>La spesa (1)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Surgelati e prodotti refrigerati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supermercato a casa: educare il consumatore per evitare gli sprechi del cibo</dc:title>
  <dc:creator>Martina Bernardi</dc:creator>
  <cp:lastModifiedBy>Agostino</cp:lastModifiedBy>
  <cp:revision>66</cp:revision>
  <dcterms:created xsi:type="dcterms:W3CDTF">2017-04-18T13:52:44Z</dcterms:created>
  <dcterms:modified xsi:type="dcterms:W3CDTF">2017-04-26T18:06:53Z</dcterms:modified>
</cp:coreProperties>
</file>